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8" r:id="rId5"/>
    <p:sldId id="259" r:id="rId6"/>
    <p:sldId id="263" r:id="rId7"/>
    <p:sldId id="260" r:id="rId8"/>
    <p:sldId id="262" r:id="rId9"/>
    <p:sldId id="280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73" r:id="rId20"/>
    <p:sldId id="282" r:id="rId21"/>
    <p:sldId id="287" r:id="rId22"/>
    <p:sldId id="285" r:id="rId23"/>
    <p:sldId id="288" r:id="rId24"/>
    <p:sldId id="286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27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1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6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9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9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7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6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F8DE-C96F-4153-899E-0307F2457404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yandex.ru/clck/jsredir?bu=uniq1517300245697651028&amp;from=yandex.ru;search/;web;;&amp;text=&amp;etext=1681.Xv65sCUPCgDg5C2TyOUWeQDMXyE5QdMc4XqRNPV-Xvz83tviXWULYg0raSf6Jlpu.2b5afc295c8c700668ae82f95c40cabf97ad51d1&amp;uuid=&amp;state=Em5uB10Ym2yYXpZKRFvY8hpXT7l4NK6-neJyELJlZHT1RbEWUe0bjfqOT3cvBSWc9WeFs-lEHyYpD7tCVpel5PogkTON6ACaUOW0N9X3Uw54MB1mVE0INQ,,&amp;&amp;cst=AiuY0DBWFJ4BWM_uhLTTxPmoUHzUh8Nktvd8pqW26Ke7rIP3S-lk-HelE4e6yvmJB8qJRaDpSusSuinjPW8hoAIFE8b_tS2rzXO8QYOUGI2AzidjINd93JqrCDLtQWSZ3EtK6WQM7pG27FLYmILMMol60TjrPP2ALTWRVEUL-GII4RucErOOcSdEXUD9mGQlOjsxAEXT6e_f0e5OfTLgzxlpE_bJbk80vuu0l5BkHLBSUQ-9Dm-s_Q-2--bdQ-TfO9zVZG1erRShG6Yh_1wKUQ,,&amp;data=UlNrNmk5WktYejY4cHFySjRXSWhXQzdLY3hSTVNzV2ZCVXgzZzFIWmJXemRtSl9GU3pqWkpZZHVXUjktbGpiMFYxWFRQLXA2ZkhKNjAtZnNKcEpfbjVDV1B2S2hvcGM0VEhPeDNCWFZ3aWFaT0xWcEZvajFUWFM0OEo3WnZpR0F2SV9Rc2hSMkljQ1B2Y1d5dXlIVnFSb0ZqQnFfQ0JOaG1oNllkcnVkR1ltWEpYczhGeHR4MjktX2luMk9kQ1Fi&amp;sign=10ea69e4467a070778bc93d3ed60898d&amp;keyno=0&amp;b64e=2&amp;ref=orjY4mGPRjk5boDnW0uvlrrd71vZw9kpjly_ySFdX80,&amp;l10n=ru&amp;cts=1517302161253&amp;mc=2.32192809488736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2514600"/>
            <a:ext cx="10692714" cy="34410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школе. Советы подросткам и родителям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8" y="4613189"/>
            <a:ext cx="2959943" cy="197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40044"/>
            <a:ext cx="2753589" cy="1837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0" y="4166057"/>
            <a:ext cx="3624649" cy="241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92" y="4561918"/>
            <a:ext cx="3034999" cy="2023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2" y="76200"/>
            <a:ext cx="2619632" cy="1964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46" y="220619"/>
            <a:ext cx="3613031" cy="17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7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</a:t>
            </a:r>
            <a:r>
              <a:rPr lang="ru-RU" dirty="0" err="1"/>
              <a:t>кибербуллинга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Надувательство- </a:t>
            </a:r>
            <a:r>
              <a:rPr lang="ru-RU" dirty="0"/>
              <a:t>выманивание конфиденциальной информации и ее распространение</a:t>
            </a:r>
          </a:p>
          <a:p>
            <a:r>
              <a:rPr lang="ru-RU" b="1" dirty="0"/>
              <a:t>Отчуждение</a:t>
            </a:r>
            <a:r>
              <a:rPr lang="ru-RU" dirty="0"/>
              <a:t>- исключение из группы социальной сети</a:t>
            </a:r>
          </a:p>
          <a:p>
            <a:r>
              <a:rPr lang="ru-RU" b="1" dirty="0"/>
              <a:t>Киберпреследование (киберсталкинг)- </a:t>
            </a:r>
            <a:r>
              <a:rPr lang="ru-RU" dirty="0"/>
              <a:t>скрытое выслеживание жертвы с целью организации нападения, избиения и </a:t>
            </a:r>
            <a:r>
              <a:rPr lang="ru-RU" dirty="0" err="1"/>
              <a:t>тд</a:t>
            </a:r>
            <a:r>
              <a:rPr lang="ru-RU" dirty="0"/>
              <a:t>.</a:t>
            </a:r>
          </a:p>
          <a:p>
            <a:r>
              <a:rPr lang="ru-RU" b="1" dirty="0" err="1"/>
              <a:t>Хеппислипинг</a:t>
            </a:r>
            <a:r>
              <a:rPr lang="ru-RU" dirty="0"/>
              <a:t>- радостное избиение, при этом идет съемка на камеру с последующим выкладыванием в сеть</a:t>
            </a:r>
          </a:p>
          <a:p>
            <a:pPr indent="219075">
              <a:buNone/>
            </a:pPr>
            <a:r>
              <a:rPr lang="ru-RU" i="1" dirty="0"/>
              <a:t>Реальный </a:t>
            </a:r>
            <a:r>
              <a:rPr lang="ru-RU" i="1" dirty="0" err="1"/>
              <a:t>буллинг</a:t>
            </a:r>
            <a:r>
              <a:rPr lang="ru-RU" i="1" dirty="0"/>
              <a:t> – это ситуация, когда террор ребенка заканчивается с приходом домой,  </a:t>
            </a:r>
            <a:r>
              <a:rPr lang="ru-RU" i="1" dirty="0" err="1"/>
              <a:t>Кибербуллинг</a:t>
            </a:r>
            <a:r>
              <a:rPr lang="ru-RU" i="1" dirty="0"/>
              <a:t> продолжается все время</a:t>
            </a:r>
            <a:r>
              <a:rPr lang="ru-RU" dirty="0"/>
              <a:t>.</a:t>
            </a:r>
          </a:p>
        </p:txBody>
      </p:sp>
      <p:pic>
        <p:nvPicPr>
          <p:cNvPr id="4" name="Picture 4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282" y="197660"/>
            <a:ext cx="2167748" cy="16836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когда появились первые признаки травли?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подростку: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4141" y="1622853"/>
            <a:ext cx="6796216" cy="4654379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 за коллективом. Определи лидера, свиту и тех, кто непопулярен. Есть два пути. Или напрямую налаживать контакт с лидером, или найти поддержку среди тихих молчунов, и у них узнать, что и как происходит.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свои люди, то надо менять поведение и свою реакцию на их выпады: анализируй, что их больше подбадривает и поступай наоборот.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понимаешь, как лучше поступить, спроси у старших. 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C:\Users\Camila\Desktop\A306211A-C4B0-4540-BD68-9AD3429ABB2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31" y="1622853"/>
            <a:ext cx="4135395" cy="3748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51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08" y="238897"/>
            <a:ext cx="10851292" cy="11532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когда появились первые признаки травли?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подростку: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445476" cy="271342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2669" y="1095631"/>
            <a:ext cx="7398672" cy="553843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надейся, что все закончится само собой. Что преследователям рано или поздно надоест. Ищи способы, как изменить ситуацию, читай, анализируй, находи помощников.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Меняй то, что можно изменить. Если есть очевидное неряшество – исправь. Если что-то неисправимо, если это необходимость (очки) или твоя физиологическая особенность, просто держи спину ровно, а взгляд прямо. Принимай	 боевую позицию. </a:t>
            </a:r>
          </a:p>
          <a:p>
            <a:pPr lvl="0"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«схватке» не можешь сказать ни слова, у тебя дрожит голос, просто задумчиво молчи, но смотри в глаза. Взгляд должен таким, чтоб в нем читалась твоя позиция и все, что ты хочешь сказать, но не можешь. </a:t>
            </a:r>
          </a:p>
          <a:p>
            <a:pPr lvl="0"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альтернативный круг общения вне школы. </a:t>
            </a:r>
          </a:p>
          <a:p>
            <a:endParaRPr lang="ru-RU" dirty="0"/>
          </a:p>
        </p:txBody>
      </p:sp>
      <p:pic>
        <p:nvPicPr>
          <p:cNvPr id="5" name="Рисунок 4" descr="C:\Users\Camila\Desktop\A306211A-C4B0-4540-BD68-9AD3429ABB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" y="1507524"/>
            <a:ext cx="4160108" cy="3591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4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если одноклассники хотят помочь?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1891" y="1690687"/>
            <a:ext cx="6540843" cy="448627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найти безопасного взрослого, кому доверяете больше всего, рассказать ему о том, что творится. Можно обратится к психологу или классному руководителю.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своим родителям, спросить совета.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с другими одноклассниками. Найти тех, кому так же невыносимо это наблюдать: вас должно быть больше.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будут против агрессора, ему ничего не останется, как сдаться.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61" y="2347783"/>
            <a:ext cx="5136694" cy="3097427"/>
          </a:xfrm>
        </p:spPr>
      </p:pic>
    </p:spTree>
    <p:extLst>
      <p:ext uri="{BB962C8B-B14F-4D97-AF65-F5344CB8AC3E}">
        <p14:creationId xmlns:p14="http://schemas.microsoft.com/office/powerpoint/2010/main" val="388458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97" y="131805"/>
            <a:ext cx="10810103" cy="131805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подростков: Как не стать жертвой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4" y="1911179"/>
            <a:ext cx="5346658" cy="35669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82962" y="1449860"/>
            <a:ext cx="5914768" cy="51733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себе друга среди одноклассников, а еще лучше несколько настоящих друзей;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Приглашать одноклассников в гости;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уважать мнение своих одноклассников, находить с ними общий язык;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пытаться всегда побеждать в своих спорах с ровесниками, научиться проигрывать и уступать, признавать свою неправоту;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задираться, не зазнаваться;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показывать свое превосходство над другими;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96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758"/>
            <a:ext cx="10515600" cy="112858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для подростков: Как не стать жертвой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271" y="1219200"/>
            <a:ext cx="6557318" cy="50992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хвастаться – ни своими успехами, ни своими электронными игрушками, ни своими родителями;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демонстрировать свою элитарность;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ябедничать;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действовать наперекор решениям класса, если они не противоречат нравственным нормам;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демонстрировать свою физическую силу;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свои таланты на благо класса и школы, чтобы одноклассники гордились им, а не завидовали ему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20" y="2191264"/>
            <a:ext cx="4502655" cy="3001770"/>
          </a:xfrm>
        </p:spPr>
      </p:pic>
    </p:spTree>
    <p:extLst>
      <p:ext uri="{BB962C8B-B14F-4D97-AF65-F5344CB8AC3E}">
        <p14:creationId xmlns:p14="http://schemas.microsoft.com/office/powerpoint/2010/main" val="141213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справиться с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кибербуллингом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57" y="1458097"/>
            <a:ext cx="11941743" cy="471886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выбрасывать свой негатив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-пространство;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 собственную онлайн-репутацию, не покупайся на иллюзию анонимности;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 подтверждения фактов нападений;</a:t>
            </a:r>
          </a:p>
          <a:p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Игнорируй единичный негатив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игнорировать систематические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посылы, сообщай о них взрослым;</a:t>
            </a:r>
          </a:p>
        </p:txBody>
      </p:sp>
      <p:pic>
        <p:nvPicPr>
          <p:cNvPr id="6146" name="Picture 2" descr="ÐÐ°ÑÑÐ¸Ð½ÐºÐ¸ Ð¿Ð¾ Ð·Ð°Ð¿ÑÐ¾ÑÑ ÐºÐ¸Ð±ÐµÑÐ±ÑÐ»Ð»Ð¸Ð½Ð³ ÑÑÐ¾Ð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666" y="2533256"/>
            <a:ext cx="3040013" cy="2280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05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26" y="145172"/>
            <a:ext cx="11943348" cy="67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ты стал очевидцем </a:t>
            </a:r>
            <a:r>
              <a:rPr lang="ru-RU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кибер-буллинга</a:t>
            </a:r>
            <a:r>
              <a:rPr lang="ru-RU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правильным поведением будет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выступить против агрессора, дать ему понять, что его действия оцениваются негативно,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поддержать жертву — лично или в публичном виртуальном пространстве предоставить ей эмоциональную поддержку,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сообщить взрослым (родителям, классному руководителю, педагогу-психологу) о факте некорректного поведения в </a:t>
            </a:r>
            <a:r>
              <a:rPr lang="ru-RU" sz="3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кибер-пространстве</a:t>
            </a:r>
            <a:r>
              <a:rPr lang="ru-RU" sz="3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20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369" y="160020"/>
            <a:ext cx="7657156" cy="65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3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78" y="502507"/>
            <a:ext cx="11598876" cy="2034747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Тра́вля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бу́ллинг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агрессивное преследование одного из членов коллектива (особенно коллектива школьников и студентов, но также и коллег) со стороны остальных членов коллектива или его части.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4" y="2928448"/>
            <a:ext cx="5249520" cy="3479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94" y="3117919"/>
            <a:ext cx="4872286" cy="26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b="1" dirty="0">
                <a:solidFill>
                  <a:srgbClr val="A50021"/>
                </a:solidFill>
                <a:latin typeface="Calibri"/>
              </a:rPr>
              <a:t>И обязательно:</a:t>
            </a:r>
            <a:br>
              <a:rPr lang="ru" b="1" dirty="0">
                <a:solidFill>
                  <a:srgbClr val="A50021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algn="just">
              <a:lnSpc>
                <a:spcPts val="5016"/>
              </a:lnSpc>
              <a:spcBef>
                <a:spcPts val="1610"/>
              </a:spcBef>
            </a:pPr>
            <a:r>
              <a:rPr lang="ru" b="1" dirty="0">
                <a:latin typeface="Calibri"/>
              </a:rPr>
              <a:t>1.    Обязательно занимайтесь каким-нибудь активным видом спорта и меньше проводите время в Интернете.</a:t>
            </a:r>
          </a:p>
          <a:p>
            <a:pPr marL="533400" indent="-533400" algn="just">
              <a:lnSpc>
                <a:spcPts val="5016"/>
              </a:lnSpc>
            </a:pPr>
            <a:r>
              <a:rPr lang="ru" b="1" dirty="0">
                <a:latin typeface="Calibri"/>
              </a:rPr>
              <a:t>2.    Играйте по принципу «Поиграл и хватит» -не больше одного часа в день.</a:t>
            </a:r>
          </a:p>
          <a:p>
            <a:pPr marL="533400" indent="-533400" algn="just">
              <a:lnSpc>
                <a:spcPts val="5016"/>
              </a:lnSpc>
            </a:pPr>
            <a:r>
              <a:rPr lang="ru" b="1" dirty="0">
                <a:latin typeface="Calibri"/>
              </a:rPr>
              <a:t>3.    Всегда помните мудрость:    «Всё мне позволено, но не всё полезно и законно».</a:t>
            </a:r>
          </a:p>
        </p:txBody>
      </p:sp>
    </p:spTree>
    <p:extLst>
      <p:ext uri="{BB962C8B-B14F-4D97-AF65-F5344CB8AC3E}">
        <p14:creationId xmlns:p14="http://schemas.microsoft.com/office/powerpoint/2010/main" val="59904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891" y="0"/>
            <a:ext cx="10619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149" y="0"/>
            <a:ext cx="9113197" cy="68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82" y="0"/>
            <a:ext cx="9288379" cy="6966284"/>
          </a:xfrm>
        </p:spPr>
      </p:pic>
    </p:spTree>
    <p:extLst>
      <p:ext uri="{BB962C8B-B14F-4D97-AF65-F5344CB8AC3E}">
        <p14:creationId xmlns:p14="http://schemas.microsoft.com/office/powerpoint/2010/main" val="172138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181" y="-291934"/>
            <a:ext cx="9113198" cy="68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95" y="25734"/>
            <a:ext cx="11839073" cy="1325563"/>
          </a:xfrm>
        </p:spPr>
        <p:txBody>
          <a:bodyPr>
            <a:normAutofit/>
          </a:bodyPr>
          <a:lstStyle/>
          <a:p>
            <a:r>
              <a:rPr lang="ru-RU" sz="2800" dirty="0"/>
              <a:t>ЕСЛИ РЕБЕНОК, ВСЁ-ТАКИ, СТОЛКНУЛСЯ С БУЛЛИНГОМ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351297"/>
            <a:ext cx="9789694" cy="5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2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68591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cyber-bullying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подростковый виртуальный террор, получил свое название от английского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бык, с родственными значениями: агрессивно нападать, бередить, задирать, придираться, провоцировать, донимать, терроризировать, травить.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традиционного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обусловлены особенностями интернет-среды: анонимностью, возможностью фальсификации, наличием огромной аудитории, возможностью достать жертву в любом месте и в любое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98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Типы </a:t>
            </a:r>
            <a:r>
              <a:rPr lang="ru-RU" dirty="0" err="1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Физический</a:t>
            </a:r>
            <a:r>
              <a:rPr lang="ru-RU" dirty="0"/>
              <a:t> (побои, членовредительство)</a:t>
            </a:r>
          </a:p>
          <a:p>
            <a:endParaRPr lang="ru-RU" dirty="0"/>
          </a:p>
          <a:p>
            <a:r>
              <a:rPr lang="ru-RU" b="1" dirty="0"/>
              <a:t>Поведенческий</a:t>
            </a:r>
            <a:r>
              <a:rPr lang="ru-RU" dirty="0"/>
              <a:t> (бойкот, сплетни, игнорирование,</a:t>
            </a:r>
          </a:p>
          <a:p>
            <a:pPr>
              <a:buNone/>
            </a:pPr>
            <a:r>
              <a:rPr lang="ru-RU" dirty="0"/>
              <a:t> изоляция в коллективе, шантаж, создание неприятностей)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Вербальная агрессия </a:t>
            </a:r>
            <a:r>
              <a:rPr lang="ru-RU" dirty="0"/>
              <a:t>(насмешки, подколы, обзывательства, оскорбления)</a:t>
            </a:r>
          </a:p>
          <a:p>
            <a:r>
              <a:rPr lang="ru-RU" b="1" dirty="0" err="1"/>
              <a:t>Кибербуллинг</a:t>
            </a:r>
            <a:r>
              <a:rPr lang="ru-RU" dirty="0"/>
              <a:t> (травля через сеть)</a:t>
            </a:r>
          </a:p>
        </p:txBody>
      </p:sp>
      <p:pic>
        <p:nvPicPr>
          <p:cNvPr id="34818" name="Picture 2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078" y="4879293"/>
            <a:ext cx="1809750" cy="1809751"/>
          </a:xfrm>
          <a:prstGeom prst="rect">
            <a:avLst/>
          </a:prstGeom>
          <a:noFill/>
        </p:spPr>
      </p:pic>
      <p:pic>
        <p:nvPicPr>
          <p:cNvPr id="34820" name="Picture 4" descr="ÐÐ°ÑÑÐ¸Ð½ÐºÐ¸ Ð¿Ð¾ Ð·Ð°Ð¿ÑÐ¾ÑÑ ÑÐ»ÐµÐ½Ð¾Ð²ÑÐµÐ´Ð¸ÑÐµÐ»ÑÑÑÐ²Ð¾ Ð±ÑÐ»Ð»Ð¸Ð½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9356" y="1306285"/>
            <a:ext cx="2239346" cy="1119673"/>
          </a:xfrm>
          <a:prstGeom prst="rect">
            <a:avLst/>
          </a:prstGeom>
          <a:noFill/>
        </p:spPr>
      </p:pic>
      <p:pic>
        <p:nvPicPr>
          <p:cNvPr id="34822" name="Picture 6" descr="ÐÐ°ÑÑÐ¸Ð½ÐºÐ¸ Ð¿Ð¾ Ð·Ð°Ð¿ÑÐ¾ÑÑ ÑÐ»ÐµÐ½Ð¾Ð²ÑÐµÐ´Ð¸ÑÐµÐ»ÑÑÑÐ²Ð¾ Ð±ÑÐ»Ð»Ð¸Ð½Ð³"/>
          <p:cNvPicPr>
            <a:picLocks noChangeAspect="1" noChangeArrowheads="1"/>
          </p:cNvPicPr>
          <p:nvPr/>
        </p:nvPicPr>
        <p:blipFill>
          <a:blip r:embed="rId4" cstate="print"/>
          <a:srcRect l="17251" r="5836" b="10661"/>
          <a:stretch>
            <a:fillRect/>
          </a:stretch>
        </p:blipFill>
        <p:spPr bwMode="auto">
          <a:xfrm>
            <a:off x="10130145" y="2351314"/>
            <a:ext cx="1785047" cy="1380931"/>
          </a:xfrm>
          <a:prstGeom prst="rect">
            <a:avLst/>
          </a:prstGeom>
          <a:noFill/>
        </p:spPr>
      </p:pic>
      <p:pic>
        <p:nvPicPr>
          <p:cNvPr id="34824" name="Picture 8" descr="ÐÐ°ÑÑÐ¸Ð½ÐºÐ¸ Ð¿Ð¾ Ð·Ð°Ð¿ÑÐ¾ÑÑ Ð±ÑÐ»Ð»Ð¸Ð½Ð³ Ð² ÑÐºÐ¾Ð»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2220" y="4814595"/>
            <a:ext cx="1661367" cy="1246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22" y="266742"/>
            <a:ext cx="10620632" cy="155888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участников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агрессоры, жертвы и наблюдатели</a:t>
            </a:r>
            <a:r>
              <a:rPr lang="ru-RU" b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22" y="1825625"/>
            <a:ext cx="6519556" cy="4351338"/>
          </a:xfrm>
        </p:spPr>
      </p:pic>
    </p:spTree>
    <p:extLst>
      <p:ext uri="{BB962C8B-B14F-4D97-AF65-F5344CB8AC3E}">
        <p14:creationId xmlns:p14="http://schemas.microsoft.com/office/powerpoint/2010/main" val="368310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Жертвы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Кто 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86" y="1375719"/>
            <a:ext cx="10768914" cy="4017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это ребята: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Чувствительные, замкнутые, пугливые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самооценкой, неуверенные в себе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друзей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Беззащитные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готовые биться «насмерть»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высокой агрессивностью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психологическими и социальными проблемами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дипрессии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мысли о самоубийстве, отсутствие внимания родителей, взрослых)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6008" y="1231640"/>
            <a:ext cx="3388060" cy="2254477"/>
          </a:xfrm>
          <a:prstGeom prst="rect">
            <a:avLst/>
          </a:prstGeom>
          <a:noFill/>
        </p:spPr>
      </p:pic>
      <p:pic>
        <p:nvPicPr>
          <p:cNvPr id="14340" name="Picture 4" descr="ÐÐ°ÑÑÐ¸Ð½ÐºÐ¸ Ð¿Ð¾ Ð·Ð°Ð¿ÑÐ¾ÑÑ Ð±ÐµÐ·Ð·Ð°ÑÐ¸ÑÐ½ÑÐµ Ð´ÐµÑÐ¸ Ð² Ð±ÑÐ»Ð»Ð¸Ð½Ð³Ðµ"/>
          <p:cNvPicPr>
            <a:picLocks noChangeAspect="1" noChangeArrowheads="1"/>
          </p:cNvPicPr>
          <p:nvPr/>
        </p:nvPicPr>
        <p:blipFill>
          <a:blip r:embed="rId3"/>
          <a:srcRect l="3214" t="14085" r="5006" b="9859"/>
          <a:stretch>
            <a:fillRect/>
          </a:stretch>
        </p:blipFill>
        <p:spPr bwMode="auto">
          <a:xfrm>
            <a:off x="1735495" y="4883128"/>
            <a:ext cx="2379306" cy="1722946"/>
          </a:xfrm>
          <a:prstGeom prst="rect">
            <a:avLst/>
          </a:prstGeom>
          <a:noFill/>
        </p:spPr>
      </p:pic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253" y="4841124"/>
            <a:ext cx="2923527" cy="1783351"/>
          </a:xfrm>
          <a:prstGeom prst="rect">
            <a:avLst/>
          </a:prstGeom>
          <a:noFill/>
        </p:spPr>
      </p:pic>
      <p:pic>
        <p:nvPicPr>
          <p:cNvPr id="14344" name="Picture 8" descr="ÐÐ°ÑÑÐ¸Ð½ÐºÐ¸ Ð¿Ð¾ Ð·Ð°Ð¿ÑÐ¾ÑÑ Ð±ÐµÐ·Ð·Ð°ÑÐ¸ÑÐ½ÑÐµ Ð´ÐµÑÐ¸ Ð² Ð±ÑÐ»Ð»Ð¸Ð½Ð³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0310" y="4861248"/>
            <a:ext cx="3312277" cy="173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10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8168" cy="86231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Агрессоры  или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 за дети?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7438"/>
            <a:ext cx="10908957" cy="52475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Неуравновешенные, самовлюбленные ребята;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умеющие сочувствовать своим жертвам;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сильные мальчики или девочки;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возбудимые и очень импульсивные, с агрессивным поведением.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Желающими быть в центре внимания;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Уверенные в своём превосходстве над жертвой;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Мечтающие быть лидерами в классе или являются лидерами;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дети, «нуждающиеся» для своего</a:t>
            </a:r>
          </a:p>
          <a:p>
            <a:pPr lvl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самоутверждения в жертве;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признающие компромиссы;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слабым самоконтролем;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 чувствующие, какие одноклассники не будут оказывать им сопротивление.</a:t>
            </a:r>
          </a:p>
          <a:p>
            <a:endParaRPr lang="ru-RU" dirty="0"/>
          </a:p>
        </p:txBody>
      </p:sp>
      <p:pic>
        <p:nvPicPr>
          <p:cNvPr id="17410" name="Picture 2" descr="ÐÐ°ÑÑÐ¸Ð½ÐºÐ¸ Ð¿Ð¾ Ð·Ð°Ð¿ÑÐ¾ÑÑ Ð±ÐµÐ·Ð·Ð°ÑÐ¸ÑÐ½ÑÐµ Ð´ÐµÑÐ¸ Ð² Ð±ÑÐ»Ð»Ð¸Ð½Ð³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979" y="398430"/>
            <a:ext cx="2857500" cy="1885950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Ð³ÑÐµÑÑÐ¸Ð²Ð½ÑÐ¹ Ð¿Ð¾Ð´ÑÐ¾ÑÑ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6065" y="4058295"/>
            <a:ext cx="2206440" cy="147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8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10" y="365125"/>
            <a:ext cx="10175789" cy="82936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Преследователи и наблюдатели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96" y="1128584"/>
            <a:ext cx="10791569" cy="5346357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ребят подчиняются так называе­мому стадному чувству: «Все пошли, и я пошел, все толкали, и я толкнул». Ребенок не задумывается над происходящим, он просто участвует в общем веселье. Ему в голову не приходит, что чувствует в этот момент жертва, как ей больно, обидно и страшно.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делают это в надежде заслужить рас­положение лидера класса.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кое-кто принимает участие в травле от скуки, ради развлечения (они с тем же восторгом будут пинать мяч или играть в салки).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детей активно травят изгоя из страха оказаться в таком же положении или просто не решаются пой­ти против большинства.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02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</a:t>
            </a:r>
            <a:r>
              <a:rPr lang="ru-RU" dirty="0" err="1"/>
              <a:t>кибербуллинга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Перепалка или </a:t>
            </a:r>
            <a:r>
              <a:rPr lang="ru-RU" b="1" dirty="0" err="1"/>
              <a:t>флейминг</a:t>
            </a:r>
            <a:r>
              <a:rPr lang="ru-RU" b="1" dirty="0"/>
              <a:t>- </a:t>
            </a:r>
            <a:r>
              <a:rPr lang="ru-RU" dirty="0"/>
              <a:t>обмен короткими эмоциональными репликами между двумя и более людьми в сети Интернет;</a:t>
            </a:r>
          </a:p>
          <a:p>
            <a:r>
              <a:rPr lang="ru-RU" b="1" dirty="0"/>
              <a:t>Нападки</a:t>
            </a:r>
            <a:r>
              <a:rPr lang="ru-RU" dirty="0"/>
              <a:t>, постоянные изнурительные атаки- оскорбительные сообщения, направленные на жертву</a:t>
            </a:r>
          </a:p>
          <a:p>
            <a:r>
              <a:rPr lang="ru-RU" b="1" dirty="0"/>
              <a:t>Клевета</a:t>
            </a:r>
            <a:r>
              <a:rPr lang="ru-RU" dirty="0"/>
              <a:t> – распространение оскорбительной и неправдивой информации.</a:t>
            </a:r>
          </a:p>
          <a:p>
            <a:r>
              <a:rPr lang="ru-RU" b="1" dirty="0"/>
              <a:t>Самозванство</a:t>
            </a:r>
            <a:r>
              <a:rPr lang="ru-RU" dirty="0"/>
              <a:t>- перевоплощение в </a:t>
            </a:r>
          </a:p>
          <a:p>
            <a:pPr>
              <a:buNone/>
            </a:pPr>
            <a:r>
              <a:rPr lang="ru-RU" dirty="0"/>
              <a:t>определенное лицо в сети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ÐÐ°ÑÑÐ¸Ð½ÐºÐ¸ Ð¿Ð¾ Ð·Ð°Ð¿ÑÐ¾ÑÑ ÐÐ¸Ð±ÐµÑÑÑÐ°Ð»Ðº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8221" y="4136265"/>
            <a:ext cx="3688636" cy="2455249"/>
          </a:xfrm>
          <a:prstGeom prst="rect">
            <a:avLst/>
          </a:prstGeom>
          <a:noFill/>
        </p:spPr>
      </p:pic>
      <p:pic>
        <p:nvPicPr>
          <p:cNvPr id="35844" name="Picture 4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282" y="197660"/>
            <a:ext cx="2167748" cy="16836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1208</Words>
  <Application>Microsoft Office PowerPoint</Application>
  <PresentationFormat>Широкоэкранный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                     Профилактика кибербуллинга и буллинга в школе. Советы подросткам и родителям   </vt:lpstr>
      <vt:lpstr>  Тра́вля или бу́ллинг (англ. bullying) — агрессивное преследование одного из членов коллектива (особенно коллектива школьников и студентов, но также и коллег) со стороны остальных членов коллектива или его части. </vt:lpstr>
      <vt:lpstr>Кибер-буллинг</vt:lpstr>
      <vt:lpstr>Типы буллинга</vt:lpstr>
      <vt:lpstr> Психология участников буллинга: агрессоры, жертвы и наблюдатели. </vt:lpstr>
      <vt:lpstr>Жертвы буллинга. Кто это?</vt:lpstr>
      <vt:lpstr> Агрессоры  или буллеры:  Что же это за дети? </vt:lpstr>
      <vt:lpstr>Преследователи и наблюдатели</vt:lpstr>
      <vt:lpstr>Виды кибербуллинга</vt:lpstr>
      <vt:lpstr>Виды кибербуллинга</vt:lpstr>
      <vt:lpstr> Что делать, когда появились первые признаки травли? Советы подростку: </vt:lpstr>
      <vt:lpstr>Что делать, когда появились первые признаки травли? Советы подростку: </vt:lpstr>
      <vt:lpstr>Что делать если одноклассники хотят помочь?</vt:lpstr>
      <vt:lpstr> Советы для подростков: Как не стать жертвой буллинга? </vt:lpstr>
      <vt:lpstr> Советы для подростков: Как не стать жертвой буллинга? </vt:lpstr>
      <vt:lpstr>Как справиться с кибербуллингом?</vt:lpstr>
      <vt:lpstr>Презентация PowerPoint</vt:lpstr>
      <vt:lpstr>Если ты стал очевидцем кибер-буллинга, правильным поведением будет:</vt:lpstr>
      <vt:lpstr>Презентация PowerPoint</vt:lpstr>
      <vt:lpstr>И обязательно: 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РЕБЕНОК, ВСЁ-ТАКИ, СТОЛКНУЛСЯ С БУЛЛИНГОМ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буллинга у обучающихся  (руководство для подростков)</dc:title>
  <dc:creator>Бортновская Ольга</dc:creator>
  <cp:lastModifiedBy>Ольга Блинова</cp:lastModifiedBy>
  <cp:revision>29</cp:revision>
  <dcterms:created xsi:type="dcterms:W3CDTF">2018-01-30T08:25:05Z</dcterms:created>
  <dcterms:modified xsi:type="dcterms:W3CDTF">2022-03-13T20:31:11Z</dcterms:modified>
</cp:coreProperties>
</file>